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7" r:id="rId2"/>
    <p:sldId id="268" r:id="rId3"/>
    <p:sldId id="265" r:id="rId4"/>
    <p:sldId id="269" r:id="rId5"/>
    <p:sldId id="270" r:id="rId6"/>
    <p:sldId id="274" r:id="rId7"/>
    <p:sldId id="272" r:id="rId8"/>
    <p:sldId id="275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mic Sans MS" panose="030F0702030302020204" pitchFamily="66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76" d="100"/>
          <a:sy n="76" d="100"/>
        </p:scale>
        <p:origin x="24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412776"/>
            <a:ext cx="7316316" cy="2187674"/>
          </a:xfrm>
        </p:spPr>
        <p:txBody>
          <a:bodyPr anchor="ctr"/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Нестандартное оборудование</a:t>
            </a:r>
            <a:br>
              <a:rPr lang="ru-RU" sz="2000" b="1" dirty="0" smtClean="0">
                <a:solidFill>
                  <a:schemeClr val="accent1"/>
                </a:solidFill>
              </a:rPr>
            </a:br>
            <a:r>
              <a:rPr lang="ru-RU" sz="7200" b="1" dirty="0" smtClean="0">
                <a:solidFill>
                  <a:schemeClr val="accent1"/>
                </a:solidFill>
              </a:rPr>
              <a:t>«</a:t>
            </a:r>
            <a:r>
              <a:rPr lang="ru-RU" sz="7200" b="1" dirty="0" err="1" smtClean="0">
                <a:solidFill>
                  <a:schemeClr val="accent1"/>
                </a:solidFill>
              </a:rPr>
              <a:t>спортлогика</a:t>
            </a:r>
            <a:r>
              <a:rPr lang="ru-RU" sz="7200" b="1" dirty="0" smtClean="0">
                <a:solidFill>
                  <a:schemeClr val="accent1"/>
                </a:solidFill>
              </a:rPr>
              <a:t>»</a:t>
            </a:r>
            <a:endParaRPr lang="ru-RU" sz="7200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5422" y="3933056"/>
            <a:ext cx="5760640" cy="1224136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1600" b="1" dirty="0" smtClean="0">
                <a:latin typeface="Comic Sans MS" pitchFamily="66" charset="0"/>
                <a:cs typeface="Arial" charset="0"/>
              </a:rPr>
              <a:t>Автор: инструктор по физической культуре (плавание)</a:t>
            </a:r>
          </a:p>
          <a:p>
            <a:pPr>
              <a:spcBef>
                <a:spcPct val="0"/>
              </a:spcBef>
              <a:defRPr/>
            </a:pPr>
            <a:r>
              <a:rPr lang="ru-RU" sz="1600" b="1" dirty="0" smtClean="0">
                <a:latin typeface="Comic Sans MS" pitchFamily="66" charset="0"/>
                <a:cs typeface="Arial" charset="0"/>
              </a:rPr>
              <a:t>Логинова Ирина </a:t>
            </a:r>
            <a:r>
              <a:rPr lang="ru-RU" sz="1600" b="1" dirty="0" err="1" smtClean="0">
                <a:latin typeface="Comic Sans MS" pitchFamily="66" charset="0"/>
                <a:cs typeface="Arial" charset="0"/>
              </a:rPr>
              <a:t>Урдиновна</a:t>
            </a:r>
            <a:endParaRPr lang="ru-RU" sz="1600" b="1" dirty="0" smtClean="0">
              <a:latin typeface="Comic Sans MS" pitchFamily="66" charset="0"/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endParaRPr lang="ru-RU" sz="16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1600" b="1" dirty="0" smtClean="0">
                <a:latin typeface="Comic Sans MS" pitchFamily="66" charset="0"/>
                <a:cs typeface="Arial" charset="0"/>
              </a:rPr>
              <a:t>Новосибирск 2022г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411" y="632341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КАЗЕННОЕДОШКОЛЬНОЕ ОБРАЗОВАТЕЛЬНОЕ УЧРЕЖДЕНИЕ ГОРОДА НОВОСИБИРСКА «ДЕТСКИЙ САД № 473 «МИР»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28354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7560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С развитием и внедрением в жизнь различных технологий привело к тому что в современном обществе приоритетным становится интеллектуальное развитие ребенка. В связи с этим </a:t>
            </a:r>
            <a:r>
              <a:rPr lang="ru-RU" sz="1600" dirty="0">
                <a:solidFill>
                  <a:srgbClr val="000000"/>
                </a:solidFill>
              </a:rPr>
              <a:t>современные дети в большинстве своём испытывают дефицит </a:t>
            </a:r>
            <a:r>
              <a:rPr lang="ru-RU" sz="1600" dirty="0" smtClean="0">
                <a:solidFill>
                  <a:srgbClr val="000000"/>
                </a:solidFill>
              </a:rPr>
              <a:t>движения. </a:t>
            </a:r>
            <a:r>
              <a:rPr lang="ru-RU" sz="1600" dirty="0">
                <a:solidFill>
                  <a:srgbClr val="000000"/>
                </a:solidFill>
              </a:rPr>
              <a:t>Одной из причин этого является их длительное пребывание в сидячем положении: у телевизоров, компьютеров, за </a:t>
            </a:r>
            <a:r>
              <a:rPr lang="ru-RU" sz="1600" dirty="0" smtClean="0">
                <a:solidFill>
                  <a:srgbClr val="000000"/>
                </a:solidFill>
              </a:rPr>
              <a:t>столами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  <a:endParaRPr lang="ru-RU" sz="1600" dirty="0" smtClean="0">
              <a:solidFill>
                <a:srgbClr val="000000"/>
              </a:solidFill>
            </a:endParaRPr>
          </a:p>
          <a:p>
            <a:r>
              <a:rPr lang="ru-RU" sz="1600" dirty="0" smtClean="0">
                <a:solidFill>
                  <a:srgbClr val="000000"/>
                </a:solidFill>
              </a:rPr>
              <a:t>Поиск новых  средств  и методов повышения эффективности физкультурно-оздоровительной работы в ДОУ, создание оптимальных условий для всестороннего гармоничного развития личности ребёнка физического и интеллектуального привел к тому, что было изготовлено и внедрено в работу нестандартное оборудование. Оно отвечает всем требованиям ФГОС и помогает решить те задачи, которые стоят перед педагогами: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</a:rPr>
              <a:t>Развитие плавательных навыков, силы, выносливости, быстроты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</a:rPr>
              <a:t>Развитие элементарных математических представлений, логического мышления.</a:t>
            </a:r>
          </a:p>
          <a:p>
            <a:r>
              <a:rPr lang="ru-RU" sz="1600" dirty="0" smtClean="0">
                <a:solidFill>
                  <a:srgbClr val="000000"/>
                </a:solidFill>
              </a:rPr>
              <a:t>Вариативность </a:t>
            </a:r>
            <a:r>
              <a:rPr lang="ru-RU" sz="1600" dirty="0">
                <a:solidFill>
                  <a:srgbClr val="000000"/>
                </a:solidFill>
              </a:rPr>
              <a:t>оборудования позволяет использовать его с детьми 4-7 лет как в организованной, так и в самостоятельной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70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120680" cy="1143000"/>
          </a:xfrm>
        </p:spPr>
        <p:txBody>
          <a:bodyPr/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Цель: создание </a:t>
            </a:r>
            <a:r>
              <a:rPr lang="ru-RU" sz="1800" dirty="0">
                <a:solidFill>
                  <a:schemeClr val="tx1"/>
                </a:solidFill>
              </a:rPr>
              <a:t>условий для </a:t>
            </a:r>
            <a:r>
              <a:rPr lang="ru-RU" sz="1800" dirty="0" smtClean="0">
                <a:solidFill>
                  <a:schemeClr val="tx1"/>
                </a:solidFill>
              </a:rPr>
              <a:t>развития физических умений и интеллектуальных способностей у детей посредством нестандартного оборудования</a:t>
            </a:r>
            <a:r>
              <a:rPr lang="ru-RU" sz="1800" dirty="0" smtClean="0"/>
              <a:t>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676" y="1763689"/>
            <a:ext cx="6950576" cy="274543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>
                <a:solidFill>
                  <a:schemeClr val="tx1"/>
                </a:solidFill>
              </a:rPr>
              <a:t>	</a:t>
            </a:r>
            <a:r>
              <a:rPr lang="ru-RU" sz="2000" dirty="0">
                <a:solidFill>
                  <a:schemeClr val="tx1"/>
                </a:solidFill>
              </a:rPr>
              <a:t>Задачи: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-    развивать </a:t>
            </a:r>
            <a:r>
              <a:rPr lang="ru-RU" sz="2000" dirty="0">
                <a:solidFill>
                  <a:schemeClr val="tx1"/>
                </a:solidFill>
              </a:rPr>
              <a:t>физические качества, совершенствовать </a:t>
            </a:r>
            <a:r>
              <a:rPr lang="ru-RU" sz="2000" dirty="0" smtClean="0">
                <a:solidFill>
                  <a:schemeClr val="tx1"/>
                </a:solidFill>
              </a:rPr>
              <a:t>двигательные, плавательные </a:t>
            </a:r>
            <a:r>
              <a:rPr lang="ru-RU" sz="2000" dirty="0">
                <a:solidFill>
                  <a:schemeClr val="tx1"/>
                </a:solidFill>
              </a:rPr>
              <a:t>умения и навыки;</a:t>
            </a:r>
          </a:p>
          <a:p>
            <a:pPr marL="309553" indent="-309553" algn="just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обеспечить эмоциональное благополучие;</a:t>
            </a:r>
          </a:p>
          <a:p>
            <a:pPr marL="309553" indent="-309553" algn="just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развивать коммуникативные способности детей, позволяющие разрешать совместные ситуации со сверстниками;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309553" indent="-309553" algn="just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р</a:t>
            </a:r>
            <a:r>
              <a:rPr lang="ru-RU" sz="2000" dirty="0" smtClean="0">
                <a:solidFill>
                  <a:schemeClr val="tx1"/>
                </a:solidFill>
              </a:rPr>
              <a:t>азвивать логику, мышление;</a:t>
            </a:r>
          </a:p>
          <a:p>
            <a:pPr marL="309553" indent="-309553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развивать </a:t>
            </a:r>
            <a:r>
              <a:rPr lang="ru-RU" sz="2000" dirty="0">
                <a:solidFill>
                  <a:schemeClr val="tx1"/>
                </a:solidFill>
              </a:rPr>
              <a:t>творчество, фантазию при использовании нетрадиционного </a:t>
            </a:r>
            <a:r>
              <a:rPr lang="ru-RU" sz="2000" dirty="0" smtClean="0">
                <a:solidFill>
                  <a:schemeClr val="tx1"/>
                </a:solidFill>
              </a:rPr>
              <a:t>оборудования.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799288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Нестандартное оборудование «</a:t>
            </a:r>
            <a:r>
              <a:rPr lang="ru-RU" sz="2400" dirty="0" err="1" smtClean="0"/>
              <a:t>Спортлогика</a:t>
            </a:r>
            <a:r>
              <a:rPr lang="ru-RU" sz="2400" dirty="0" smtClean="0"/>
              <a:t>»</a:t>
            </a:r>
          </a:p>
          <a:p>
            <a:endParaRPr lang="ru-RU" sz="2400" dirty="0" smtClean="0"/>
          </a:p>
          <a:p>
            <a:r>
              <a:rPr lang="ru-RU" dirty="0" smtClean="0"/>
              <a:t>Модуль состоит из труб ПВХ, соединенных между собой крестовинами. Запаяны со всех сторон для предотвращения попадания влаги. Конструкция образует 9 ячеек. Оборудование </a:t>
            </a:r>
            <a:r>
              <a:rPr lang="ru-RU" dirty="0"/>
              <a:t>может держаться на поверхности воды, плоскостные геометрические фигуры разного цвета, сделанные из непромокаемого </a:t>
            </a:r>
            <a:r>
              <a:rPr lang="ru-RU" dirty="0" smtClean="0"/>
              <a:t>материала. К нему прилагаются нетонущие модули к которым прикрепляются на ленту </a:t>
            </a:r>
            <a:r>
              <a:rPr lang="ru-RU" dirty="0" err="1" smtClean="0"/>
              <a:t>велкро</a:t>
            </a:r>
            <a:r>
              <a:rPr lang="ru-RU" dirty="0" smtClean="0"/>
              <a:t> геометрические фигуры различные по форме и цвету (рыбки, фигуры человечков, животные, стрелки и т.д.).</a:t>
            </a:r>
          </a:p>
          <a:p>
            <a:r>
              <a:rPr lang="ru-RU" dirty="0" smtClean="0"/>
              <a:t>Оборудование можно использовать в различных вариациях.</a:t>
            </a:r>
          </a:p>
          <a:p>
            <a:pPr marL="342900" indent="-342900">
              <a:buAutoNum type="arabicPeriod"/>
            </a:pPr>
            <a:r>
              <a:rPr lang="ru-RU" dirty="0"/>
              <a:t>В</a:t>
            </a:r>
            <a:r>
              <a:rPr lang="ru-RU" dirty="0" smtClean="0"/>
              <a:t>ариант: «Продолжи логический ряд</a:t>
            </a:r>
            <a:r>
              <a:rPr lang="ru-RU" dirty="0" smtClean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Вариант: «Укажи направление</a:t>
            </a:r>
            <a:r>
              <a:rPr lang="ru-RU" dirty="0" smtClean="0"/>
              <a:t>».</a:t>
            </a:r>
          </a:p>
          <a:p>
            <a:pPr marL="342900" indent="-342900">
              <a:buAutoNum type="arabicPeriod"/>
            </a:pPr>
            <a:r>
              <a:rPr lang="ru-RU" dirty="0" smtClean="0"/>
              <a:t>Вариант</a:t>
            </a:r>
            <a:r>
              <a:rPr lang="ru-RU" dirty="0" smtClean="0"/>
              <a:t>: «Какой фигуры не стало?»</a:t>
            </a:r>
          </a:p>
          <a:p>
            <a:pPr marL="342900" indent="-342900">
              <a:buAutoNum type="arabicPeriod"/>
            </a:pPr>
            <a:r>
              <a:rPr lang="ru-RU" dirty="0" smtClean="0"/>
              <a:t>Вариант</a:t>
            </a:r>
            <a:r>
              <a:rPr lang="ru-RU" dirty="0" smtClean="0"/>
              <a:t>: </a:t>
            </a:r>
            <a:r>
              <a:rPr lang="ru-RU" dirty="0" smtClean="0"/>
              <a:t>«</a:t>
            </a:r>
            <a:r>
              <a:rPr lang="ru-RU" dirty="0" smtClean="0"/>
              <a:t>Живые числа</a:t>
            </a:r>
            <a:r>
              <a:rPr lang="ru-RU" dirty="0" smtClean="0"/>
              <a:t>»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Вариант: </a:t>
            </a:r>
            <a:r>
              <a:rPr lang="ru-RU" dirty="0" smtClean="0"/>
              <a:t>«</a:t>
            </a:r>
            <a:r>
              <a:rPr lang="ru-RU" dirty="0" smtClean="0"/>
              <a:t>Кто больше увидит</a:t>
            </a:r>
            <a:r>
              <a:rPr lang="ru-RU" dirty="0" smtClean="0"/>
              <a:t>»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Вариант: «Нырни </a:t>
            </a:r>
            <a:r>
              <a:rPr lang="ru-RU" dirty="0" smtClean="0"/>
              <a:t>под ячейку</a:t>
            </a:r>
            <a:r>
              <a:rPr lang="ru-RU" dirty="0" smtClean="0"/>
              <a:t>» </a:t>
            </a:r>
          </a:p>
          <a:p>
            <a:pPr marL="342900" indent="-342900">
              <a:buAutoNum type="arabicPeriod"/>
            </a:pPr>
            <a:r>
              <a:rPr lang="ru-RU" dirty="0" smtClean="0"/>
              <a:t>Вариант: «Забрось мяч в 1, 2…ячейку</a:t>
            </a:r>
            <a:r>
              <a:rPr lang="ru-RU" dirty="0" smtClean="0"/>
              <a:t>» (ячейки пронумеровать)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Вариант: «</a:t>
            </a:r>
            <a:r>
              <a:rPr lang="ru-RU" dirty="0"/>
              <a:t>З</a:t>
            </a:r>
            <a:r>
              <a:rPr lang="ru-RU" dirty="0" smtClean="0"/>
              <a:t>вездочки – ромбики» (крестики – нолики)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31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1 вариант: «Продолжи логический ряд»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964488" cy="4968552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  </a:t>
            </a:r>
            <a:r>
              <a:rPr lang="ru-RU" sz="1600" dirty="0" smtClean="0">
                <a:solidFill>
                  <a:schemeClr val="tx1"/>
                </a:solidFill>
              </a:rPr>
              <a:t>Задачи: совершенствовать </a:t>
            </a:r>
            <a:r>
              <a:rPr lang="ru-RU" sz="1600" dirty="0" smtClean="0">
                <a:solidFill>
                  <a:schemeClr val="tx1"/>
                </a:solidFill>
              </a:rPr>
              <a:t>физические навыки, плавательные умения, </a:t>
            </a:r>
            <a:r>
              <a:rPr lang="ru-RU" sz="1600" dirty="0" smtClean="0">
                <a:solidFill>
                  <a:schemeClr val="tx1"/>
                </a:solidFill>
              </a:rPr>
              <a:t>закрепить </a:t>
            </a:r>
            <a:r>
              <a:rPr lang="ru-RU" sz="1600" dirty="0" smtClean="0">
                <a:solidFill>
                  <a:schemeClr val="tx1"/>
                </a:solidFill>
              </a:rPr>
              <a:t>умение логически мыслить, </a:t>
            </a:r>
            <a:r>
              <a:rPr lang="ru-RU" sz="1600" dirty="0" smtClean="0">
                <a:solidFill>
                  <a:schemeClr val="tx1"/>
                </a:solidFill>
              </a:rPr>
              <a:t>развивать </a:t>
            </a:r>
            <a:r>
              <a:rPr lang="ru-RU" sz="1600" dirty="0" smtClean="0">
                <a:solidFill>
                  <a:schemeClr val="tx1"/>
                </a:solidFill>
              </a:rPr>
              <a:t>внимание, наблюдательность, память, зрительное восприятие.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С </a:t>
            </a:r>
            <a:r>
              <a:rPr lang="ru-RU" sz="1600" dirty="0">
                <a:solidFill>
                  <a:schemeClr val="tx1"/>
                </a:solidFill>
              </a:rPr>
              <a:t>помощью этой игры дети учатся различать геометрические фигуры (круг, квадрат, треугольник, овал) и основные цвета (желтый, красный, синий, зеленый); </a:t>
            </a:r>
            <a:r>
              <a:rPr lang="ru-RU" sz="1600" dirty="0" smtClean="0">
                <a:solidFill>
                  <a:schemeClr val="tx1"/>
                </a:solidFill>
              </a:rPr>
              <a:t>продолжать логический ряд.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Дети </a:t>
            </a:r>
            <a:r>
              <a:rPr lang="ru-RU" sz="1600" dirty="0">
                <a:solidFill>
                  <a:schemeClr val="tx1"/>
                </a:solidFill>
              </a:rPr>
              <a:t>подплывают (подбегают) к оборудованию, которое лежит на поверхности воды (на полу), находят </a:t>
            </a:r>
            <a:r>
              <a:rPr lang="ru-RU" sz="1600" dirty="0" smtClean="0">
                <a:solidFill>
                  <a:schemeClr val="tx1"/>
                </a:solidFill>
              </a:rPr>
              <a:t>нужную плавающую (лежащую) фигуру и вставляют в ячейку, продолжают логический ряд (можно с элементами соревнования – «кто быстрее»).</a:t>
            </a:r>
            <a:endParaRPr lang="ru-RU" sz="1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Вариант 2: </a:t>
            </a:r>
            <a:r>
              <a:rPr lang="ru-RU" sz="2400" dirty="0">
                <a:solidFill>
                  <a:schemeClr val="tx1"/>
                </a:solidFill>
              </a:rPr>
              <a:t>«Укажи направление»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Задачи</a:t>
            </a:r>
            <a:r>
              <a:rPr lang="ru-RU" sz="1600" dirty="0">
                <a:solidFill>
                  <a:schemeClr val="tx1"/>
                </a:solidFill>
              </a:rPr>
              <a:t>: учить плавать различным способом; закреплять навыки ориентировки в пространстве (вверх, вниз, вправо, влево), развивать произвольно-зрительное восприятие, внимание.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Ход игры: необходимо расположить предмет в указанном положении (соответственно направлению стрелок). </a:t>
            </a:r>
            <a:r>
              <a:rPr lang="ru-RU" sz="1600" dirty="0" smtClean="0">
                <a:solidFill>
                  <a:schemeClr val="tx1"/>
                </a:solidFill>
              </a:rPr>
              <a:t> Ребёнку </a:t>
            </a:r>
            <a:r>
              <a:rPr lang="ru-RU" sz="1600" dirty="0">
                <a:solidFill>
                  <a:schemeClr val="tx1"/>
                </a:solidFill>
              </a:rPr>
              <a:t>предложены плавающие и тонущие игрушки. Воспитатель показывает картинку со стрелками, ребенок плывет, ныряет к данному направлению и перемещает предмет.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60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688" y="548680"/>
            <a:ext cx="675216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/>
              <a:t>3</a:t>
            </a:r>
            <a:r>
              <a:rPr lang="ru-RU" sz="2800" dirty="0" smtClean="0"/>
              <a:t> </a:t>
            </a:r>
            <a:r>
              <a:rPr lang="ru-RU" sz="2800" dirty="0" smtClean="0"/>
              <a:t>вариант: «Какой </a:t>
            </a:r>
            <a:r>
              <a:rPr lang="ru-RU" sz="2800" dirty="0"/>
              <a:t>фигуры не стало</a:t>
            </a:r>
            <a:r>
              <a:rPr lang="ru-RU" sz="2800" dirty="0" smtClean="0"/>
              <a:t>?»</a:t>
            </a:r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052736"/>
            <a:ext cx="80648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Задачи: </a:t>
            </a:r>
            <a:r>
              <a:rPr lang="ru-RU" sz="1600" dirty="0" smtClean="0"/>
              <a:t>развивать </a:t>
            </a:r>
            <a:r>
              <a:rPr lang="ru-RU" sz="1600" dirty="0" smtClean="0"/>
              <a:t>силу, выносливость, внимание, память, восприятие.</a:t>
            </a:r>
          </a:p>
          <a:p>
            <a:r>
              <a:rPr lang="ru-RU" sz="1600" dirty="0"/>
              <a:t>Ход игры: </a:t>
            </a:r>
            <a:r>
              <a:rPr lang="ru-RU" sz="1600" dirty="0" smtClean="0"/>
              <a:t>прежде </a:t>
            </a:r>
            <a:r>
              <a:rPr lang="ru-RU" sz="1600" dirty="0"/>
              <a:t>чем </a:t>
            </a:r>
            <a:r>
              <a:rPr lang="ru-RU" sz="1600" dirty="0" smtClean="0"/>
              <a:t>найти </a:t>
            </a:r>
            <a:r>
              <a:rPr lang="ru-RU" sz="1600" dirty="0"/>
              <a:t>фигуру,  ребенку нужно </a:t>
            </a:r>
            <a:r>
              <a:rPr lang="ru-RU" sz="1600" dirty="0" smtClean="0"/>
              <a:t>подплыть (подойти), рассмотреть </a:t>
            </a:r>
            <a:r>
              <a:rPr lang="ru-RU" sz="1600" dirty="0"/>
              <a:t>образец и запомнить. </a:t>
            </a:r>
            <a:r>
              <a:rPr lang="ru-RU" sz="1600" dirty="0" smtClean="0"/>
              <a:t>Затем ребенок ныряет под воду (отворачивается). Воспитатель убирает </a:t>
            </a:r>
            <a:r>
              <a:rPr lang="ru-RU" sz="1600" dirty="0"/>
              <a:t>одну из геометрических фигур, а ребенок называет ту фигуру, которую </a:t>
            </a:r>
            <a:r>
              <a:rPr lang="ru-RU" sz="1600" dirty="0" smtClean="0"/>
              <a:t>убрал </a:t>
            </a:r>
            <a:r>
              <a:rPr lang="ru-RU" sz="1600" dirty="0"/>
              <a:t>воспитатель. Ребенок называет геометрическую фигуру и цвет.</a:t>
            </a:r>
            <a:endParaRPr lang="ru-RU" sz="1600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708920"/>
            <a:ext cx="792088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4</a:t>
            </a:r>
            <a:r>
              <a:rPr lang="ru-RU" sz="2800" dirty="0" smtClean="0"/>
              <a:t> </a:t>
            </a:r>
            <a:r>
              <a:rPr lang="ru-RU" sz="2800" dirty="0"/>
              <a:t>вариант: </a:t>
            </a:r>
            <a:r>
              <a:rPr lang="ru-RU" sz="2800" dirty="0" smtClean="0"/>
              <a:t>«</a:t>
            </a:r>
            <a:r>
              <a:rPr lang="ru-RU" sz="2800" dirty="0" smtClean="0"/>
              <a:t>Живые числа</a:t>
            </a:r>
            <a:r>
              <a:rPr lang="ru-RU" sz="2800" dirty="0" smtClean="0"/>
              <a:t>»</a:t>
            </a:r>
          </a:p>
          <a:p>
            <a:pPr fontAlgn="base"/>
            <a:r>
              <a:rPr lang="ru-RU" dirty="0" smtClean="0"/>
              <a:t>   </a:t>
            </a:r>
            <a:r>
              <a:rPr lang="ru-RU" sz="1600" dirty="0" smtClean="0"/>
              <a:t>Задачи: учить быстро передвигаться в воде, ориентироваться в бассейне; упражнять </a:t>
            </a:r>
            <a:r>
              <a:rPr lang="ru-RU" sz="1600" dirty="0"/>
              <a:t>в счете (прямом и обратном) в пределах 10. </a:t>
            </a:r>
          </a:p>
          <a:p>
            <a:pPr fontAlgn="base"/>
            <a:r>
              <a:rPr lang="ru-RU" sz="1600" dirty="0" smtClean="0"/>
              <a:t>Ход</a:t>
            </a:r>
            <a:r>
              <a:rPr lang="ru-RU" sz="1600" dirty="0"/>
              <a:t>: Дети получают карточки. Выбирается водящий. Дети </a:t>
            </a:r>
            <a:r>
              <a:rPr lang="ru-RU" sz="1600" dirty="0" smtClean="0"/>
              <a:t>плавают (ходят </a:t>
            </a:r>
            <a:r>
              <a:rPr lang="ru-RU" sz="1600" dirty="0"/>
              <a:t>по </a:t>
            </a:r>
            <a:r>
              <a:rPr lang="ru-RU" sz="1600" dirty="0" smtClean="0"/>
              <a:t>комнате). </a:t>
            </a:r>
            <a:endParaRPr lang="ru-RU" sz="1600" dirty="0"/>
          </a:p>
          <a:p>
            <a:pPr fontAlgn="base"/>
            <a:r>
              <a:rPr lang="ru-RU" sz="1600" dirty="0"/>
              <a:t>По сигналу водящего: «Числа! Встаньте по порядку!»- они строятся в </a:t>
            </a:r>
          </a:p>
          <a:p>
            <a:pPr fontAlgn="base"/>
            <a:r>
              <a:rPr lang="ru-RU" sz="1600" dirty="0"/>
              <a:t>шеренгу, называя свое число. (Один, два, три и т. д.). Дети меняются </a:t>
            </a:r>
          </a:p>
          <a:p>
            <a:pPr fontAlgn="base"/>
            <a:r>
              <a:rPr lang="ru-RU" sz="1600" dirty="0"/>
              <a:t>карточками. И игра продолжается. Вариант игры. «Числа» строятся в </a:t>
            </a:r>
          </a:p>
          <a:p>
            <a:pPr fontAlgn="base"/>
            <a:r>
              <a:rPr lang="ru-RU" sz="1600" dirty="0"/>
              <a:t>обратном порядке от 10 до 1, пересчитываются по порядку.</a:t>
            </a:r>
          </a:p>
          <a:p>
            <a:pPr algn="ctr"/>
            <a:endParaRPr lang="ru-RU" sz="2800" dirty="0"/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86775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78497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Вариант 5: «Кто </a:t>
            </a:r>
            <a:r>
              <a:rPr lang="ru-RU" sz="2400" dirty="0"/>
              <a:t>больше увидит»</a:t>
            </a:r>
          </a:p>
          <a:p>
            <a:endParaRPr lang="ru-RU" dirty="0" smtClean="0"/>
          </a:p>
          <a:p>
            <a:r>
              <a:rPr lang="ru-RU" sz="1600" dirty="0" smtClean="0"/>
              <a:t>Задачи: учить детей задерживать дыхание под водой; закрепить знания о </a:t>
            </a:r>
            <a:r>
              <a:rPr lang="ru-RU" sz="1600" dirty="0"/>
              <a:t>геометрических фигурах.</a:t>
            </a:r>
          </a:p>
          <a:p>
            <a:r>
              <a:rPr lang="ru-RU" sz="1600" dirty="0"/>
              <a:t>Материал. </a:t>
            </a:r>
            <a:r>
              <a:rPr lang="ru-RU" sz="1600" dirty="0" smtClean="0"/>
              <a:t>Нестандартное оборудование, нетонущие </a:t>
            </a:r>
            <a:r>
              <a:rPr lang="ru-RU" sz="1600" dirty="0"/>
              <a:t>геометрические фигуры.</a:t>
            </a:r>
          </a:p>
          <a:p>
            <a:r>
              <a:rPr lang="ru-RU" sz="1600" dirty="0"/>
              <a:t>Ход игры: </a:t>
            </a:r>
            <a:r>
              <a:rPr lang="ru-RU" sz="1600" dirty="0" smtClean="0"/>
              <a:t>в ячейках нестандартного оборудования </a:t>
            </a:r>
            <a:r>
              <a:rPr lang="ru-RU" sz="1600" dirty="0"/>
              <a:t>в произвольном порядке размещают </a:t>
            </a:r>
            <a:r>
              <a:rPr lang="ru-RU" sz="1600" dirty="0" smtClean="0"/>
              <a:t>различные геометрические </a:t>
            </a:r>
            <a:r>
              <a:rPr lang="ru-RU" sz="1600" dirty="0"/>
              <a:t>фигуры. </a:t>
            </a:r>
            <a:r>
              <a:rPr lang="ru-RU" sz="1600" dirty="0" smtClean="0"/>
              <a:t>Дети подплывают, рассматривают </a:t>
            </a:r>
            <a:r>
              <a:rPr lang="ru-RU" sz="1600" dirty="0"/>
              <a:t>и запоминают </a:t>
            </a:r>
            <a:r>
              <a:rPr lang="ru-RU" sz="1600" dirty="0" smtClean="0"/>
              <a:t>их. Дети ныряют под воду. Воспитатель </a:t>
            </a:r>
            <a:r>
              <a:rPr lang="ru-RU" sz="1600" dirty="0"/>
              <a:t>считает до трех и закрывает фигуры. Детям предлагает, как </a:t>
            </a:r>
            <a:r>
              <a:rPr lang="ru-RU" sz="1600" dirty="0" smtClean="0"/>
              <a:t>можно больше </a:t>
            </a:r>
            <a:r>
              <a:rPr lang="ru-RU" sz="1600" dirty="0"/>
              <a:t>назвать геометрических фигур, которые были </a:t>
            </a:r>
            <a:r>
              <a:rPr lang="ru-RU" sz="1600" dirty="0" smtClean="0"/>
              <a:t>в ячейках. Выигрывает </a:t>
            </a:r>
            <a:r>
              <a:rPr lang="ru-RU" sz="1600" dirty="0"/>
              <a:t>тот, кто запомнит и назовет больше фигур. Продолжая </a:t>
            </a:r>
            <a:r>
              <a:rPr lang="ru-RU" sz="1600" dirty="0" smtClean="0"/>
              <a:t>игру, воспитатель </a:t>
            </a:r>
            <a:r>
              <a:rPr lang="ru-RU" sz="1600" dirty="0"/>
              <a:t>меняет количество фигур.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780928"/>
            <a:ext cx="87849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Вариант 6: </a:t>
            </a:r>
            <a:r>
              <a:rPr lang="ru-RU" sz="2400" dirty="0"/>
              <a:t>«Нырни под </a:t>
            </a:r>
            <a:r>
              <a:rPr lang="ru-RU" sz="2400" dirty="0" smtClean="0"/>
              <a:t>ячейку</a:t>
            </a:r>
            <a:r>
              <a:rPr lang="ru-RU" sz="2400" dirty="0"/>
              <a:t>» </a:t>
            </a:r>
            <a:endParaRPr lang="ru-RU" sz="2400" dirty="0" smtClean="0"/>
          </a:p>
          <a:p>
            <a:r>
              <a:rPr lang="ru-RU" i="1" dirty="0" smtClean="0"/>
              <a:t>    </a:t>
            </a:r>
            <a:r>
              <a:rPr lang="ru-RU" sz="1600" i="1" dirty="0" smtClean="0"/>
              <a:t>Задачи:</a:t>
            </a:r>
            <a:r>
              <a:rPr lang="ru-RU" sz="1600" i="1" dirty="0"/>
              <a:t> </a:t>
            </a:r>
            <a:r>
              <a:rPr lang="ru-RU" sz="1600" dirty="0"/>
              <a:t>упражнять детей в погружении в воду с </a:t>
            </a:r>
            <a:r>
              <a:rPr lang="ru-RU" sz="1600" dirty="0" smtClean="0"/>
              <a:t>головой, ориентироваться в водной среде; знать порядок цифр.</a:t>
            </a:r>
            <a:endParaRPr lang="ru-RU" sz="1600" dirty="0"/>
          </a:p>
          <a:p>
            <a:r>
              <a:rPr lang="ru-RU" sz="1600" i="1" dirty="0" smtClean="0"/>
              <a:t>Ход игры:</a:t>
            </a:r>
            <a:r>
              <a:rPr lang="ru-RU" sz="1600" i="1" dirty="0"/>
              <a:t> </a:t>
            </a:r>
            <a:r>
              <a:rPr lang="ru-RU" sz="1600" dirty="0"/>
              <a:t>Играющие, взявшись за руки, образуют </a:t>
            </a:r>
            <a:r>
              <a:rPr lang="ru-RU" sz="1600" dirty="0" smtClean="0"/>
              <a:t>круг вокруг плавающего модуля с ячейками. По </a:t>
            </a:r>
            <a:r>
              <a:rPr lang="ru-RU" sz="1600" dirty="0"/>
              <a:t>сигналу </a:t>
            </a:r>
            <a:r>
              <a:rPr lang="ru-RU" sz="1600" dirty="0" smtClean="0"/>
              <a:t>«Нырни в ячейку» дети погружаются </a:t>
            </a:r>
            <a:r>
              <a:rPr lang="ru-RU" sz="1600" dirty="0"/>
              <a:t>в воду с </a:t>
            </a:r>
            <a:r>
              <a:rPr lang="ru-RU" sz="1600" dirty="0" smtClean="0"/>
              <a:t>головой, стараясь вынырнуть в любую ячейку. Выныривают и называют номер ячейки. Кто не занял свое место выбывает из игры. </a:t>
            </a:r>
            <a:endParaRPr lang="ru-RU" sz="1600" dirty="0"/>
          </a:p>
          <a:p>
            <a:r>
              <a:rPr lang="ru-RU" sz="1600" i="1" dirty="0"/>
              <a:t>Правила: </a:t>
            </a:r>
            <a:r>
              <a:rPr lang="ru-RU" sz="1600" dirty="0"/>
              <a:t>Дети не должны </a:t>
            </a:r>
            <a:r>
              <a:rPr lang="ru-RU" sz="1600" dirty="0" smtClean="0"/>
              <a:t>вытирать </a:t>
            </a:r>
            <a:r>
              <a:rPr lang="ru-RU" sz="1600" dirty="0"/>
              <a:t>лицо после подъема из воды.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83537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92890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Вариант 7: </a:t>
            </a:r>
            <a:r>
              <a:rPr lang="ru-RU" sz="2400" dirty="0"/>
              <a:t>«Забрось мяч в 1, 2…ячейку</a:t>
            </a:r>
            <a:r>
              <a:rPr lang="ru-RU" sz="2400" dirty="0" smtClean="0"/>
              <a:t>»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(ячейки пронумеровать</a:t>
            </a:r>
            <a:r>
              <a:rPr lang="ru-RU" sz="2400" dirty="0" smtClean="0"/>
              <a:t>)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Задачи: Развивать </a:t>
            </a:r>
            <a:r>
              <a:rPr lang="ru-RU" sz="1600" dirty="0"/>
              <a:t>у детей умение действовать по сигналу. Упражнять в метании в </a:t>
            </a:r>
            <a:r>
              <a:rPr lang="ru-RU" sz="1600" dirty="0" smtClean="0"/>
              <a:t>цель </a:t>
            </a:r>
            <a:r>
              <a:rPr lang="ru-RU" sz="1600" dirty="0"/>
              <a:t>правой и левой рукой, </a:t>
            </a:r>
            <a:r>
              <a:rPr lang="ru-RU" sz="1600" dirty="0" smtClean="0"/>
              <a:t>передвигаться различными способами в воде; </a:t>
            </a:r>
            <a:r>
              <a:rPr lang="ru-RU" sz="1600" dirty="0"/>
              <a:t>в распознавании цвета.</a:t>
            </a:r>
          </a:p>
          <a:p>
            <a:r>
              <a:rPr lang="ru-RU" sz="1600" dirty="0" smtClean="0"/>
              <a:t>Ход игры: </a:t>
            </a:r>
            <a:r>
              <a:rPr lang="ru-RU" sz="1600" dirty="0"/>
              <a:t>Дети становятся в круг. Каждый ребенок держит в руке маленький мяч. В центре круга стоит </a:t>
            </a:r>
            <a:r>
              <a:rPr lang="ru-RU" sz="1600" dirty="0" smtClean="0"/>
              <a:t>нетонущий модуль с пронумерованными (</a:t>
            </a:r>
            <a:r>
              <a:rPr lang="ru-RU" sz="1600" dirty="0"/>
              <a:t>расстояние от цели до детей не более полутора-двух метров). По сигналу воспитателя дети бросают мячи в </a:t>
            </a:r>
            <a:r>
              <a:rPr lang="ru-RU" sz="1600" dirty="0" smtClean="0"/>
              <a:t>заданную ячейку,. </a:t>
            </a:r>
            <a:r>
              <a:rPr lang="ru-RU" sz="1600" dirty="0"/>
              <a:t>Если ребенок не попал в цель, он </a:t>
            </a:r>
            <a:r>
              <a:rPr lang="ru-RU" sz="1600" dirty="0" smtClean="0"/>
              <a:t>берет </a:t>
            </a:r>
            <a:r>
              <a:rPr lang="ru-RU" sz="1600" dirty="0"/>
              <a:t>мяч с </a:t>
            </a:r>
            <a:r>
              <a:rPr lang="ru-RU" sz="1600" dirty="0" smtClean="0"/>
              <a:t>поверхности воды </a:t>
            </a:r>
            <a:r>
              <a:rPr lang="ru-RU" sz="1600" dirty="0"/>
              <a:t>(с пола) и тоже встает в круг.</a:t>
            </a:r>
          </a:p>
          <a:p>
            <a:r>
              <a:rPr lang="ru-RU" sz="1600" dirty="0"/>
              <a:t>Игра повторяется сначала.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407946"/>
            <a:ext cx="889248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Вариант 8: </a:t>
            </a:r>
            <a:r>
              <a:rPr lang="ru-RU" sz="2400" dirty="0"/>
              <a:t>«Звездочки – ромбики» (крестики – нолики</a:t>
            </a:r>
            <a:r>
              <a:rPr lang="ru-RU" sz="2400" dirty="0" smtClean="0"/>
              <a:t>)</a:t>
            </a:r>
          </a:p>
          <a:p>
            <a:r>
              <a:rPr lang="ru-RU" sz="1600" dirty="0" smtClean="0"/>
              <a:t>   Задачи: развивать умение плыть способом «кроль», развивать логическое мышление </a:t>
            </a:r>
            <a:r>
              <a:rPr lang="ru-RU" sz="1600" dirty="0"/>
              <a:t>у детей старшего дошкольного </a:t>
            </a:r>
            <a:r>
              <a:rPr lang="ru-RU" sz="1600" dirty="0" smtClean="0"/>
              <a:t>возраста. Закреплять </a:t>
            </a:r>
            <a:r>
              <a:rPr lang="ru-RU" sz="1600" dirty="0"/>
              <a:t>у старших дошкольников умения различать понятия «вертикально», «горизонтально» и «по диагонали</a:t>
            </a:r>
            <a:r>
              <a:rPr lang="ru-RU" sz="1600" dirty="0" smtClean="0"/>
              <a:t>»;</a:t>
            </a:r>
          </a:p>
          <a:p>
            <a:r>
              <a:rPr lang="ru-RU" sz="1600" dirty="0" smtClean="0"/>
              <a:t>Ход игры: дети берут свой «камешек» и плывут к полю, по </a:t>
            </a:r>
            <a:r>
              <a:rPr lang="ru-RU" sz="1600" dirty="0"/>
              <a:t>очереди выкладывают  на свободные клетки поля </a:t>
            </a:r>
            <a:r>
              <a:rPr lang="ru-RU" sz="1600" dirty="0" smtClean="0"/>
              <a:t>(нетонущий модуль с ячейками) камешки «ромбик» </a:t>
            </a:r>
            <a:r>
              <a:rPr lang="ru-RU" sz="1600" dirty="0"/>
              <a:t>или </a:t>
            </a:r>
            <a:r>
              <a:rPr lang="ru-RU" sz="1600" dirty="0" smtClean="0"/>
              <a:t>«звездочка». Затем плывут обратно за другими «камешками». Выигрывает </a:t>
            </a:r>
            <a:r>
              <a:rPr lang="ru-RU" sz="1600" dirty="0"/>
              <a:t>тот, кто первым выстроил в ряд свои </a:t>
            </a:r>
            <a:r>
              <a:rPr lang="ru-RU" sz="1600" dirty="0" smtClean="0"/>
              <a:t>«ромбик» </a:t>
            </a:r>
            <a:r>
              <a:rPr lang="ru-RU" sz="1600" dirty="0"/>
              <a:t>или </a:t>
            </a:r>
            <a:r>
              <a:rPr lang="ru-RU" sz="1600" dirty="0" smtClean="0"/>
              <a:t>«звездочку» </a:t>
            </a:r>
            <a:r>
              <a:rPr lang="ru-RU" sz="1600" dirty="0"/>
              <a:t>по вертикали, горизонтали или диагонали.</a:t>
            </a:r>
          </a:p>
        </p:txBody>
      </p:sp>
    </p:spTree>
    <p:extLst>
      <p:ext uri="{BB962C8B-B14F-4D97-AF65-F5344CB8AC3E}">
        <p14:creationId xmlns:p14="http://schemas.microsoft.com/office/powerpoint/2010/main" val="309438759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F497D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765</Words>
  <Application>Microsoft Office PowerPoint</Application>
  <PresentationFormat>Экран (4:3)</PresentationFormat>
  <Paragraphs>70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Times New Roman</vt:lpstr>
      <vt:lpstr>Calibri</vt:lpstr>
      <vt:lpstr>Comic Sans MS</vt:lpstr>
      <vt:lpstr>Arial</vt:lpstr>
      <vt:lpstr>1_Тема Office</vt:lpstr>
      <vt:lpstr>Нестандартное оборудование «спортлогика»</vt:lpstr>
      <vt:lpstr>Презентация PowerPoint</vt:lpstr>
      <vt:lpstr>Цель: создание условий для развития физических умений и интеллектуальных способностей у детей посредством нестандартного оборудования. </vt:lpstr>
      <vt:lpstr>Презентация PowerPoint</vt:lpstr>
      <vt:lpstr>1 вариант: «Продолжи логический ряд»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Пользователь Windows</cp:lastModifiedBy>
  <cp:revision>86</cp:revision>
  <dcterms:created xsi:type="dcterms:W3CDTF">2014-07-06T18:18:01Z</dcterms:created>
  <dcterms:modified xsi:type="dcterms:W3CDTF">2022-11-13T11:48:54Z</dcterms:modified>
</cp:coreProperties>
</file>